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7"/>
  </p:notesMasterIdLst>
  <p:sldIdLst>
    <p:sldId id="352" r:id="rId2"/>
    <p:sldId id="353" r:id="rId3"/>
    <p:sldId id="355" r:id="rId4"/>
    <p:sldId id="350" r:id="rId5"/>
    <p:sldId id="354" r:id="rId6"/>
  </p:sldIdLst>
  <p:sldSz cx="12192000" cy="6858000"/>
  <p:notesSz cx="6858000" cy="9144000"/>
  <p:embeddedFontLst>
    <p:embeddedFont>
      <p:font typeface="Acumin Pro" panose="020B0504020202020204" pitchFamily="34" charset="77"/>
      <p:regular r:id="rId8"/>
      <p:bold r:id="rId9"/>
      <p:italic r:id="rId10"/>
      <p:boldItalic r:id="rId11"/>
    </p:embeddedFont>
    <p:embeddedFont>
      <p:font typeface="Acumin Pro ExtraCondensed" panose="020B0508020202020204" pitchFamily="34" charset="77"/>
      <p:regular r:id="rId12"/>
      <p:bold r:id="rId13"/>
      <p:italic r:id="rId14"/>
      <p:boldItalic r:id="rId15"/>
    </p:embeddedFont>
    <p:embeddedFont>
      <p:font typeface="Acumin Pro ExtraCondensed Smbd" panose="020F0502020204030204" pitchFamily="34" charset="0"/>
      <p:regular r:id="rId16"/>
      <p:bold r:id="rId17"/>
      <p:italic r:id="rId18"/>
      <p:boldItalic r:id="rId19"/>
    </p:embeddedFont>
    <p:embeddedFont>
      <p:font typeface="Acumin Pro Medium" panose="020F0502020204030204" pitchFamily="34" charset="0"/>
      <p:regular r:id="rId20"/>
      <p:bold r:id="rId21"/>
      <p:italic r:id="rId22"/>
      <p:boldItalic r:id="rId23"/>
    </p:embeddedFont>
    <p:embeddedFont>
      <p:font typeface="Acumin Pro Semibold" panose="020B0704020202020204" pitchFamily="34" charset="77"/>
      <p:regular r:id="rId24"/>
      <p:bold r:id="rId25"/>
      <p:italic r:id="rId26"/>
      <p:boldItalic r:id="rId27"/>
    </p:embeddedFont>
    <p:embeddedFont>
      <p:font typeface="Acumin Pro SemiCondensed" panose="020F0502020204030204" pitchFamily="34" charset="0"/>
      <p:regular r:id="rId28"/>
      <p:bold r:id="rId29"/>
      <p:italic r:id="rId30"/>
      <p:boldItalic r:id="rId31"/>
    </p:embeddedFont>
    <p:embeddedFont>
      <p:font typeface="Calibri" panose="020F0502020204030204" pitchFamily="34" charset="0"/>
      <p:regular r:id="rId32"/>
      <p:bold r:id="rId33"/>
      <p:italic r:id="rId34"/>
      <p:boldItalic r:id="rId35"/>
    </p:embeddedFont>
    <p:embeddedFont>
      <p:font typeface="United Sans Cd Md" panose="020F0502020204030204" pitchFamily="34" charset="0"/>
      <p:regular r:id="rId36"/>
      <p:bold r:id="rId37"/>
      <p:italic r:id="rId38"/>
      <p:boldItalic r:id="rId39"/>
    </p:embeddedFont>
    <p:embeddedFont>
      <p:font typeface="United Sans Rg Lt" panose="020F0502020204030204" pitchFamily="34" charset="0"/>
      <p:regular r:id="rId40"/>
      <p:bold r:id="rId41"/>
      <p:italic r:id="rId42"/>
      <p:boldItalic r:id="rId43"/>
    </p:embeddedFont>
    <p:embeddedFont>
      <p:font typeface="United Sans Rg Md" panose="020F0502020204030204" pitchFamily="34" charset="0"/>
      <p:regular r:id="rId44"/>
      <p:bold r:id="rId45"/>
      <p:italic r:id="rId46"/>
      <p:boldItalic r:id="rId4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8D8E"/>
    <a:srgbClr val="EEEB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81"/>
    <p:restoredTop sz="72560"/>
  </p:normalViewPr>
  <p:slideViewPr>
    <p:cSldViewPr snapToGrid="0">
      <p:cViewPr varScale="1">
        <p:scale>
          <a:sx n="160" d="100"/>
          <a:sy n="160" d="100"/>
        </p:scale>
        <p:origin x="1888" y="17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font" Target="fonts/font19.fntdata"/><Relationship Id="rId39" Type="http://schemas.openxmlformats.org/officeDocument/2006/relationships/font" Target="fonts/font32.fntdata"/><Relationship Id="rId21" Type="http://schemas.openxmlformats.org/officeDocument/2006/relationships/font" Target="fonts/font14.fntdata"/><Relationship Id="rId34" Type="http://schemas.openxmlformats.org/officeDocument/2006/relationships/font" Target="fonts/font27.fntdata"/><Relationship Id="rId42" Type="http://schemas.openxmlformats.org/officeDocument/2006/relationships/font" Target="fonts/font35.fntdata"/><Relationship Id="rId47" Type="http://schemas.openxmlformats.org/officeDocument/2006/relationships/font" Target="fonts/font40.fntdata"/><Relationship Id="rId50" Type="http://schemas.openxmlformats.org/officeDocument/2006/relationships/theme" Target="theme/theme1.xml"/><Relationship Id="rId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font" Target="fonts/font9.fntdata"/><Relationship Id="rId29" Type="http://schemas.openxmlformats.org/officeDocument/2006/relationships/font" Target="fonts/font22.fntdata"/><Relationship Id="rId11" Type="http://schemas.openxmlformats.org/officeDocument/2006/relationships/font" Target="fonts/font4.fntdata"/><Relationship Id="rId24" Type="http://schemas.openxmlformats.org/officeDocument/2006/relationships/font" Target="fonts/font17.fntdata"/><Relationship Id="rId32" Type="http://schemas.openxmlformats.org/officeDocument/2006/relationships/font" Target="fonts/font25.fntdata"/><Relationship Id="rId37" Type="http://schemas.openxmlformats.org/officeDocument/2006/relationships/font" Target="fonts/font30.fntdata"/><Relationship Id="rId40" Type="http://schemas.openxmlformats.org/officeDocument/2006/relationships/font" Target="fonts/font33.fntdata"/><Relationship Id="rId45" Type="http://schemas.openxmlformats.org/officeDocument/2006/relationships/font" Target="fonts/font38.fntdata"/><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font" Target="fonts/font16.fntdata"/><Relationship Id="rId28" Type="http://schemas.openxmlformats.org/officeDocument/2006/relationships/font" Target="fonts/font21.fntdata"/><Relationship Id="rId36" Type="http://schemas.openxmlformats.org/officeDocument/2006/relationships/font" Target="fonts/font29.fntdata"/><Relationship Id="rId49" Type="http://schemas.openxmlformats.org/officeDocument/2006/relationships/viewProps" Target="viewProps.xml"/><Relationship Id="rId10" Type="http://schemas.openxmlformats.org/officeDocument/2006/relationships/font" Target="fonts/font3.fntdata"/><Relationship Id="rId19" Type="http://schemas.openxmlformats.org/officeDocument/2006/relationships/font" Target="fonts/font12.fntdata"/><Relationship Id="rId31" Type="http://schemas.openxmlformats.org/officeDocument/2006/relationships/font" Target="fonts/font24.fntdata"/><Relationship Id="rId44" Type="http://schemas.openxmlformats.org/officeDocument/2006/relationships/font" Target="fonts/font37.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font" Target="fonts/font15.fntdata"/><Relationship Id="rId27" Type="http://schemas.openxmlformats.org/officeDocument/2006/relationships/font" Target="fonts/font20.fntdata"/><Relationship Id="rId30" Type="http://schemas.openxmlformats.org/officeDocument/2006/relationships/font" Target="fonts/font23.fntdata"/><Relationship Id="rId35" Type="http://schemas.openxmlformats.org/officeDocument/2006/relationships/font" Target="fonts/font28.fntdata"/><Relationship Id="rId43" Type="http://schemas.openxmlformats.org/officeDocument/2006/relationships/font" Target="fonts/font36.fntdata"/><Relationship Id="rId48" Type="http://schemas.openxmlformats.org/officeDocument/2006/relationships/presProps" Target="presProps.xml"/><Relationship Id="rId8" Type="http://schemas.openxmlformats.org/officeDocument/2006/relationships/font" Target="fonts/font1.fntdata"/><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font" Target="fonts/font18.fntdata"/><Relationship Id="rId33" Type="http://schemas.openxmlformats.org/officeDocument/2006/relationships/font" Target="fonts/font26.fntdata"/><Relationship Id="rId38" Type="http://schemas.openxmlformats.org/officeDocument/2006/relationships/font" Target="fonts/font31.fntdata"/><Relationship Id="rId46" Type="http://schemas.openxmlformats.org/officeDocument/2006/relationships/font" Target="fonts/font39.fntdata"/><Relationship Id="rId20" Type="http://schemas.openxmlformats.org/officeDocument/2006/relationships/font" Target="fonts/font13.fntdata"/><Relationship Id="rId41" Type="http://schemas.openxmlformats.org/officeDocument/2006/relationships/font" Target="fonts/font3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8/16/23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400" dirty="0">
                <a:latin typeface="+mn-lt"/>
              </a:rPr>
              <a:t>The RACI matrix is used to clarify roles and responsibilities for each task, milestone and decision that takes place throughout a project. In practice, it’s a simple spreadsheet or table that lists all stakeholders on a project and their level involvement in each task, denoted with the letters R, A, C or I. </a:t>
            </a:r>
          </a:p>
          <a:p>
            <a:pPr marL="0" indent="0">
              <a:buNone/>
            </a:pPr>
            <a:endParaRPr lang="en-US" sz="1200" kern="100" dirty="0">
              <a:effectLst/>
              <a:latin typeface="+mn-lt"/>
              <a:ea typeface="Calibri" panose="020F0502020204030204" pitchFamily="34" charset="0"/>
              <a:cs typeface="Times New Roman" panose="02020603050405020304" pitchFamily="18" charset="0"/>
            </a:endParaRPr>
          </a:p>
          <a:p>
            <a:pPr marL="0" indent="0">
              <a:buNone/>
            </a:pPr>
            <a:r>
              <a:rPr lang="en-US" sz="1200" kern="100" dirty="0">
                <a:effectLst/>
                <a:latin typeface="+mn-lt"/>
                <a:ea typeface="Calibri" panose="020F0502020204030204" pitchFamily="34" charset="0"/>
                <a:cs typeface="Times New Roman" panose="02020603050405020304" pitchFamily="18" charset="0"/>
              </a:rPr>
              <a:t>Responsible: </a:t>
            </a:r>
            <a:r>
              <a:rPr lang="en-US" sz="1200" dirty="0">
                <a:latin typeface="+mn-lt"/>
              </a:rPr>
              <a:t>The person or group responsible for completing a specific task or deliverable. They are responsible for doing the work.</a:t>
            </a:r>
          </a:p>
          <a:p>
            <a:pPr marL="0" indent="0">
              <a:buNone/>
            </a:pPr>
            <a:endParaRPr lang="en-US" sz="1200" kern="100" dirty="0">
              <a:effectLst/>
              <a:latin typeface="+mn-lt"/>
              <a:ea typeface="Calibri" panose="020F0502020204030204" pitchFamily="34" charset="0"/>
              <a:cs typeface="Times New Roman" panose="02020603050405020304" pitchFamily="18" charset="0"/>
            </a:endParaRPr>
          </a:p>
          <a:p>
            <a:pPr marL="0" indent="0">
              <a:buNone/>
            </a:pPr>
            <a:r>
              <a:rPr lang="en-US" sz="1200" kern="100" dirty="0">
                <a:latin typeface="+mn-lt"/>
                <a:ea typeface="Calibri" panose="020F0502020204030204" pitchFamily="34" charset="0"/>
                <a:cs typeface="Times New Roman" panose="02020603050405020304" pitchFamily="18" charset="0"/>
              </a:rPr>
              <a:t>Accountable: </a:t>
            </a:r>
            <a:r>
              <a:rPr lang="en-US" sz="1200" dirty="0">
                <a:latin typeface="+mn-lt"/>
              </a:rPr>
              <a:t>This role delegates, reviews, and ensure the project meets expectations and deadlines. This person responsible for the task’s success or failure. There should be only one "Accountable" person assigned to each task.</a:t>
            </a:r>
          </a:p>
          <a:p>
            <a:pPr marL="0" indent="0">
              <a:buNone/>
            </a:pPr>
            <a:endParaRPr lang="en-US" sz="1200" kern="100" dirty="0">
              <a:effectLst/>
              <a:latin typeface="+mn-lt"/>
              <a:ea typeface="Calibri" panose="020F0502020204030204" pitchFamily="34" charset="0"/>
              <a:cs typeface="Times New Roman" panose="02020603050405020304" pitchFamily="18" charset="0"/>
            </a:endParaRPr>
          </a:p>
          <a:p>
            <a:pPr marL="0" indent="0">
              <a:buNone/>
            </a:pPr>
            <a:r>
              <a:rPr lang="en-US" sz="1200" dirty="0">
                <a:latin typeface="+mn-lt"/>
              </a:rPr>
              <a:t>Consulted: Individuals or groups that need to be consulted for their expertise, input, or feedback during the task’s execution. These stakeholders are not directly responsible for the task but may offer valuable insights.</a:t>
            </a:r>
          </a:p>
          <a:p>
            <a:pPr marL="0" indent="0">
              <a:buNone/>
            </a:pPr>
            <a:endParaRPr lang="en-US" sz="1200" dirty="0">
              <a:latin typeface="+mn-lt"/>
            </a:endParaRPr>
          </a:p>
          <a:p>
            <a:pPr marL="0" indent="0">
              <a:buNone/>
            </a:pPr>
            <a:r>
              <a:rPr lang="en-US" sz="1200" dirty="0">
                <a:latin typeface="+mn-lt"/>
              </a:rPr>
              <a:t>Inform: Individuals or groups that need to be informed about the progress or results of the task but don’t need to be actively involved in its execution.</a:t>
            </a:r>
          </a:p>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2</a:t>
            </a:fld>
            <a:endParaRPr lang="en-US"/>
          </a:p>
        </p:txBody>
      </p:sp>
    </p:spTree>
    <p:extLst>
      <p:ext uri="{BB962C8B-B14F-4D97-AF65-F5344CB8AC3E}">
        <p14:creationId xmlns:p14="http://schemas.microsoft.com/office/powerpoint/2010/main" val="2133258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RACI Matrix</a:t>
            </a:r>
          </a:p>
          <a:p>
            <a:endParaRPr lang="en-US" dirty="0"/>
          </a:p>
          <a:p>
            <a:pPr>
              <a:buFont typeface="Arial" panose="020B0604020202020204" pitchFamily="34" charset="0"/>
              <a:buChar char="•"/>
            </a:pPr>
            <a:r>
              <a:rPr lang="en-US" dirty="0"/>
              <a:t>Clarifies Roles &amp; Responsibilities</a:t>
            </a:r>
          </a:p>
          <a:p>
            <a:pPr>
              <a:buFont typeface="Arial" panose="020B0604020202020204" pitchFamily="34" charset="0"/>
              <a:buChar char="•"/>
            </a:pPr>
            <a:endParaRPr lang="en-US" dirty="0"/>
          </a:p>
          <a:p>
            <a:pPr>
              <a:buFont typeface="Arial" panose="020B0604020202020204" pitchFamily="34" charset="0"/>
              <a:buChar char="•"/>
            </a:pPr>
            <a:r>
              <a:rPr lang="en-US" dirty="0"/>
              <a:t>Promotes Accountability</a:t>
            </a:r>
          </a:p>
          <a:p>
            <a:pPr>
              <a:buFont typeface="Arial" panose="020B0604020202020204" pitchFamily="34" charset="0"/>
              <a:buChar char="•"/>
            </a:pPr>
            <a:endParaRPr lang="en-US" dirty="0"/>
          </a:p>
          <a:p>
            <a:pPr>
              <a:buFont typeface="Arial" panose="020B0604020202020204" pitchFamily="34" charset="0"/>
              <a:buChar char="•"/>
            </a:pPr>
            <a:r>
              <a:rPr lang="en-US" dirty="0"/>
              <a:t>Facilitates Decision-Making</a:t>
            </a:r>
          </a:p>
          <a:p>
            <a:pPr>
              <a:buFont typeface="Arial" panose="020B0604020202020204" pitchFamily="34" charset="0"/>
              <a:buChar char="•"/>
            </a:pPr>
            <a:endParaRPr lang="en-US" dirty="0"/>
          </a:p>
          <a:p>
            <a:pPr>
              <a:buFont typeface="Arial" panose="020B0604020202020204" pitchFamily="34" charset="0"/>
              <a:buChar char="•"/>
            </a:pPr>
            <a:r>
              <a:rPr lang="en-US" dirty="0"/>
              <a:t>Reduces Conflict and Confusion</a:t>
            </a:r>
          </a:p>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3</a:t>
            </a:fld>
            <a:endParaRPr lang="en-US"/>
          </a:p>
        </p:txBody>
      </p:sp>
    </p:spTree>
    <p:extLst>
      <p:ext uri="{BB962C8B-B14F-4D97-AF65-F5344CB8AC3E}">
        <p14:creationId xmlns:p14="http://schemas.microsoft.com/office/powerpoint/2010/main" val="914606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Mine RACI Example:</a:t>
            </a:r>
          </a:p>
          <a:p>
            <a:endParaRPr lang="en-US" dirty="0"/>
          </a:p>
          <a:p>
            <a:r>
              <a:rPr lang="en-US" dirty="0"/>
              <a:t>Your team was task with creating a webapp that utilizes NLP.</a:t>
            </a:r>
          </a:p>
          <a:p>
            <a:endParaRPr lang="en-US" dirty="0"/>
          </a:p>
          <a:p>
            <a:r>
              <a:rPr lang="en-US" b="1" dirty="0"/>
              <a:t>Incorporation</a:t>
            </a:r>
          </a:p>
          <a:p>
            <a:endParaRPr lang="en-US" b="1" dirty="0"/>
          </a:p>
          <a:p>
            <a:r>
              <a:rPr lang="en-US" b="0" u="sng" dirty="0"/>
              <a:t>Creating a Dashboard</a:t>
            </a:r>
          </a:p>
          <a:p>
            <a:endParaRPr lang="en-US" dirty="0"/>
          </a:p>
          <a:p>
            <a:r>
              <a:rPr lang="en-US" dirty="0"/>
              <a:t>Josh, Sarah, and Alan are responsible for the developing the dashboard.</a:t>
            </a:r>
          </a:p>
          <a:p>
            <a:endParaRPr lang="en-US" dirty="0"/>
          </a:p>
          <a:p>
            <a:r>
              <a:rPr lang="en-US" dirty="0"/>
              <a:t>Alan is accountable for ensuring the dashboard is completed.</a:t>
            </a:r>
          </a:p>
          <a:p>
            <a:endParaRPr lang="en-US" dirty="0"/>
          </a:p>
          <a:p>
            <a:r>
              <a:rPr lang="en-US" dirty="0"/>
              <a:t>The Corporate Partner Mentors are consulted for advice of performing the task and the TA is informed.</a:t>
            </a:r>
          </a:p>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4</a:t>
            </a:fld>
            <a:endParaRPr lang="en-US"/>
          </a:p>
        </p:txBody>
      </p:sp>
    </p:spTree>
    <p:extLst>
      <p:ext uri="{BB962C8B-B14F-4D97-AF65-F5344CB8AC3E}">
        <p14:creationId xmlns:p14="http://schemas.microsoft.com/office/powerpoint/2010/main" val="2773181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Discussion on whether a RACI Matrix would be beneficial for the team.</a:t>
            </a:r>
          </a:p>
          <a:p>
            <a:endParaRPr lang="en-US" dirty="0"/>
          </a:p>
          <a:p>
            <a:r>
              <a:rPr lang="en-US" dirty="0"/>
              <a:t>* Every team is different so if your team believes a RACI Matrix can help clarify roles and responsibilities feel free to implement a RACI.</a:t>
            </a:r>
          </a:p>
        </p:txBody>
      </p:sp>
      <p:sp>
        <p:nvSpPr>
          <p:cNvPr id="4" name="Slide Number Placeholder 3"/>
          <p:cNvSpPr>
            <a:spLocks noGrp="1"/>
          </p:cNvSpPr>
          <p:nvPr>
            <p:ph type="sldNum" sz="quarter" idx="5"/>
          </p:nvPr>
        </p:nvSpPr>
        <p:spPr/>
        <p:txBody>
          <a:bodyPr/>
          <a:lstStyle/>
          <a:p>
            <a:fld id="{988F3A2B-14A6-8F47-B753-A658CA12576A}" type="slidenum">
              <a:rPr lang="en-US" smtClean="0"/>
              <a:t>5</a:t>
            </a:fld>
            <a:endParaRPr lang="en-US"/>
          </a:p>
        </p:txBody>
      </p:sp>
    </p:spTree>
    <p:extLst>
      <p:ext uri="{BB962C8B-B14F-4D97-AF65-F5344CB8AC3E}">
        <p14:creationId xmlns:p14="http://schemas.microsoft.com/office/powerpoint/2010/main" val="38127248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2667000" y="1597306"/>
            <a:ext cx="6581494" cy="1661993"/>
          </a:xfrm>
          <a:noFill/>
        </p:spPr>
        <p:txBody>
          <a:bodyPr wrap="square" lIns="0" tIns="0" rIns="0" bIns="0" anchor="t" anchorCtr="0">
            <a:spAutoFit/>
          </a:bodyPr>
          <a:lstStyle>
            <a:lvl1pPr marL="0" indent="0" algn="l">
              <a:buNone/>
              <a:defRPr lang="en-US" b="0" smtClean="0">
                <a:solidFill>
                  <a:schemeClr val="bg1"/>
                </a:solidFill>
                <a:effectLst/>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2667001" y="3813008"/>
            <a:ext cx="6725194" cy="60223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a:solidFill>
                  <a:schemeClr val="accent1"/>
                </a:solidFill>
                <a:effectLst/>
                <a:latin typeface="Acumin Pro" panose="020B0504020202020204" pitchFamily="34" charset="77"/>
              </a:rPr>
              <a:t>https://</a:t>
            </a:r>
            <a:r>
              <a:rPr lang="en-US" err="1">
                <a:solidFill>
                  <a:schemeClr val="accent1"/>
                </a:solidFill>
                <a:effectLst/>
                <a:latin typeface="Acumin Pro" panose="020B0504020202020204" pitchFamily="34" charset="77"/>
              </a:rPr>
              <a:t>support.office.com</a:t>
            </a:r>
            <a:r>
              <a:rPr lang="en-US">
                <a:solidFill>
                  <a:schemeClr val="accent1"/>
                </a:solidFill>
                <a:effectLst/>
                <a:latin typeface="Acumin Pro" panose="020B0504020202020204" pitchFamily="34" charset="77"/>
              </a:rPr>
              <a:t>/</a:t>
            </a:r>
            <a:r>
              <a:rPr lang="en-US" err="1">
                <a:solidFill>
                  <a:schemeClr val="accent1"/>
                </a:solidFill>
                <a:effectLst/>
                <a:latin typeface="Acumin Pro" panose="020B0504020202020204" pitchFamily="34" charset="77"/>
              </a:rPr>
              <a:t>en</a:t>
            </a:r>
            <a:r>
              <a:rPr lang="en-US">
                <a:solidFill>
                  <a:schemeClr val="accent1"/>
                </a:solidFill>
                <a:effectLst/>
                <a:latin typeface="Acumin Pro" panose="020B0504020202020204" pitchFamily="34" charset="77"/>
              </a:rPr>
              <a:t>-us/article/Make-your-PowerPoint-presentations-accessible-6f7772b2-2f33-4bd2-8ca7-dae3b2b3ef25</a:t>
            </a:r>
            <a:endParaRPr lang="en-US">
              <a:solidFill>
                <a:schemeClr val="accent1"/>
              </a:solidFill>
            </a:endParaRPr>
          </a:p>
        </p:txBody>
      </p:sp>
      <p:pic>
        <p:nvPicPr>
          <p:cNvPr id="11" name="Purdue Logo" descr="Purdue Logo">
            <a:extLst>
              <a:ext uri="{FF2B5EF4-FFF2-40B4-BE49-F238E27FC236}">
                <a16:creationId xmlns:a16="http://schemas.microsoft.com/office/drawing/2014/main" id="{729E0708-CAA1-6E42-88EC-DDAEC16FAE2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a:p>
        </p:txBody>
      </p:sp>
      <p:cxnSp>
        <p:nvCxnSpPr>
          <p:cNvPr id="13" name="Line 1">
            <a:extLst>
              <a:ext uri="{FF2B5EF4-FFF2-40B4-BE49-F238E27FC236}">
                <a16:creationId xmlns:a16="http://schemas.microsoft.com/office/drawing/2014/main" id="{A746CD05-A191-A442-A002-3AD9F5CCAD2A}"/>
              </a:ext>
            </a:extLst>
          </p:cNvPr>
          <p:cNvCxnSpPr/>
          <p:nvPr/>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5496" userDrawn="1">
          <p15:clr>
            <a:srgbClr val="FBAE40"/>
          </p15:clr>
        </p15:guide>
        <p15:guide id="5" pos="6848" userDrawn="1">
          <p15:clr>
            <a:srgbClr val="FBAE40"/>
          </p15:clr>
        </p15:guide>
        <p15:guide id="6" orient="horz" pos="4080" userDrawn="1">
          <p15:clr>
            <a:srgbClr val="FBAE40"/>
          </p15:clr>
        </p15:guide>
        <p15:guide id="7" pos="1312" userDrawn="1">
          <p15:clr>
            <a:srgbClr val="FBAE40"/>
          </p15:clr>
        </p15:guide>
        <p15:guide id="8" pos="1680" userDrawn="1">
          <p15:clr>
            <a:srgbClr val="FBAE40"/>
          </p15:clr>
        </p15:guide>
        <p15:guide id="9" pos="6264" userDrawn="1">
          <p15:clr>
            <a:srgbClr val="FBAE40"/>
          </p15:clr>
        </p15:guide>
        <p15:guide id="10" pos="6360" userDrawn="1">
          <p15:clr>
            <a:srgbClr val="FBAE40"/>
          </p15:clr>
        </p15:guide>
        <p15:guide id="11" orient="horz" pos="100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647199" y="1501742"/>
            <a:ext cx="6801602" cy="1685077"/>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a:t>Title Slide </a:t>
            </a:r>
            <a:r>
              <a:rPr lang="en-US" err="1"/>
              <a:t>Acumin</a:t>
            </a:r>
            <a:r>
              <a:rPr lang="en-US"/>
              <a:t> Pro Extra Cond Bold Italic 60</a:t>
            </a:r>
          </a:p>
        </p:txBody>
      </p:sp>
      <p:sp>
        <p:nvSpPr>
          <p:cNvPr id="3" name="Subtitle"/>
          <p:cNvSpPr>
            <a:spLocks noGrp="1"/>
          </p:cNvSpPr>
          <p:nvPr>
            <p:ph type="subTitle" idx="1" hasCustomPrompt="1"/>
          </p:nvPr>
        </p:nvSpPr>
        <p:spPr>
          <a:xfrm>
            <a:off x="2647197" y="3937834"/>
            <a:ext cx="6801603" cy="336015"/>
          </a:xfrm>
          <a:noFill/>
        </p:spPr>
        <p:txBody>
          <a:bodyPr wrap="square" lIns="0" tIns="0" rIns="0" bIns="0" anchor="t" anchorCtr="0">
            <a:spAutoFit/>
          </a:bodyPr>
          <a:lstStyle>
            <a:lvl1pPr marL="0" indent="0" algn="l">
              <a:buNone/>
              <a:defRPr sz="2200" b="1" i="0">
                <a:solidFill>
                  <a:schemeClr val="accent4"/>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a:t>
            </a:r>
            <a:r>
              <a:rPr lang="en-US" err="1"/>
              <a:t>Acumin</a:t>
            </a:r>
            <a:r>
              <a:rPr lang="en-US"/>
              <a:t> Pro Semi Cond Bold 22 </a:t>
            </a:r>
            <a:r>
              <a:rPr lang="en-US" err="1"/>
              <a:t>pt</a:t>
            </a:r>
            <a:endParaRPr lang="en-US"/>
          </a:p>
        </p:txBody>
      </p:sp>
      <p:pic>
        <p:nvPicPr>
          <p:cNvPr id="11" name="Purdue Logo" descr="Purdue Logo">
            <a:extLst>
              <a:ext uri="{FF2B5EF4-FFF2-40B4-BE49-F238E27FC236}">
                <a16:creationId xmlns:a16="http://schemas.microsoft.com/office/drawing/2014/main" id="{EA75A1C2-E386-F54B-A1CF-CCEB6306B190}"/>
              </a:ext>
            </a:extLst>
          </p:cNvPr>
          <p:cNvPicPr>
            <a:picLocks noChangeAspect="1"/>
          </p:cNvPicPr>
          <p:nvPr userDrawn="1"/>
        </p:nvPicPr>
        <p:blipFill>
          <a:blip r:embed="rId2"/>
          <a:stretch>
            <a:fillRect/>
          </a:stretch>
        </p:blipFill>
        <p:spPr>
          <a:xfrm>
            <a:off x="1721493" y="5987945"/>
            <a:ext cx="2459736" cy="440287"/>
          </a:xfrm>
          <a:prstGeom prst="rect">
            <a:avLst/>
          </a:prstGeom>
        </p:spPr>
      </p:pic>
      <p:sp>
        <p:nvSpPr>
          <p:cNvPr id="12" name="Date">
            <a:extLst>
              <a:ext uri="{FF2B5EF4-FFF2-40B4-BE49-F238E27FC236}">
                <a16:creationId xmlns:a16="http://schemas.microsoft.com/office/drawing/2014/main" id="{569EEC58-EAB4-064A-8F4A-AFD41D2C52E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8/16/23</a:t>
            </a:fld>
            <a:endParaRPr lang="en-US"/>
          </a:p>
        </p:txBody>
      </p:sp>
      <p:sp>
        <p:nvSpPr>
          <p:cNvPr id="14" name="Slide Number">
            <a:extLst>
              <a:ext uri="{FF2B5EF4-FFF2-40B4-BE49-F238E27FC236}">
                <a16:creationId xmlns:a16="http://schemas.microsoft.com/office/drawing/2014/main" id="{F5536D05-EE19-B94F-AEFA-CBB9C74BE38E}"/>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a:p>
        </p:txBody>
      </p:sp>
      <p:cxnSp>
        <p:nvCxnSpPr>
          <p:cNvPr id="16" name="Line 1">
            <a:extLst>
              <a:ext uri="{FF2B5EF4-FFF2-40B4-BE49-F238E27FC236}">
                <a16:creationId xmlns:a16="http://schemas.microsoft.com/office/drawing/2014/main" id="{6A4A8F82-5B38-7048-AC2C-C6614B1C1F87}"/>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Line 2">
            <a:extLst>
              <a:ext uri="{FF2B5EF4-FFF2-40B4-BE49-F238E27FC236}">
                <a16:creationId xmlns:a16="http://schemas.microsoft.com/office/drawing/2014/main" id="{8D8B04B8-2399-454A-B669-A05BD4291FE0}"/>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3">
            <a:extLst>
              <a:ext uri="{FF2B5EF4-FFF2-40B4-BE49-F238E27FC236}">
                <a16:creationId xmlns:a16="http://schemas.microsoft.com/office/drawing/2014/main" id="{E7D4788F-092F-E04C-9AB1-9F6377412706}"/>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65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1752599" y="0"/>
            <a:ext cx="10439397"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a:t>Title </a:t>
            </a:r>
            <a:r>
              <a:rPr lang="en-US" err="1"/>
              <a:t>Acumin</a:t>
            </a:r>
            <a:r>
              <a:rPr lang="en-US"/>
              <a:t> Pro Extra Cond Bold Italic 36 </a:t>
            </a:r>
            <a:r>
              <a:rPr lang="en-US" err="1"/>
              <a:t>pt</a:t>
            </a:r>
            <a:endParaRPr lang="en-US"/>
          </a:p>
        </p:txBody>
      </p:sp>
      <p:sp>
        <p:nvSpPr>
          <p:cNvPr id="3" name="Subhead"/>
          <p:cNvSpPr>
            <a:spLocks noGrp="1"/>
          </p:cNvSpPr>
          <p:nvPr>
            <p:ph type="subTitle" idx="1" hasCustomPrompt="1"/>
          </p:nvPr>
        </p:nvSpPr>
        <p:spPr>
          <a:xfrm>
            <a:off x="2107518" y="1345167"/>
            <a:ext cx="7988982"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Subhead </a:t>
            </a:r>
            <a:r>
              <a:rPr lang="en-US" err="1"/>
              <a:t>Acumin</a:t>
            </a:r>
            <a:r>
              <a:rPr lang="en-US"/>
              <a:t> Pro Semi Cond Bold 22 </a:t>
            </a:r>
            <a:r>
              <a:rPr lang="en-US" err="1"/>
              <a:t>pt</a:t>
            </a:r>
            <a:endParaRPr lang="en-US"/>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a:t>Bulleted copy. </a:t>
            </a:r>
            <a:r>
              <a:rPr lang="en-US" err="1"/>
              <a:t>Acumin</a:t>
            </a:r>
            <a:r>
              <a:rPr lang="en-US"/>
              <a:t> Pro Reg 18 pt. Keep it short with bite-size chunks of information.</a:t>
            </a:r>
          </a:p>
          <a:p>
            <a:pPr lvl="0"/>
            <a:endParaRPr lang="en-US"/>
          </a:p>
          <a:p>
            <a:pPr lvl="0"/>
            <a:r>
              <a:rPr lang="en-US"/>
              <a:t>Bulleted copy. </a:t>
            </a:r>
            <a:r>
              <a:rPr lang="en-US" err="1"/>
              <a:t>Acumin</a:t>
            </a:r>
            <a:r>
              <a:rPr lang="en-US"/>
              <a:t> Pro Reg 18 pt. Keep it short with bite-size chunks of information.</a:t>
            </a:r>
          </a:p>
          <a:p>
            <a:pPr lvl="0"/>
            <a:endParaRPr lang="en-US"/>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a:t>Bulleted copy. </a:t>
            </a:r>
            <a:r>
              <a:rPr lang="en-US" err="1"/>
              <a:t>Acumin</a:t>
            </a:r>
            <a:r>
              <a:rPr lang="en-US"/>
              <a:t> Pro Reg 18 pt. Keep it short with bite-size chunks of information.</a:t>
            </a:r>
          </a:p>
          <a:p>
            <a:pPr lvl="0"/>
            <a:endParaRPr lang="en-US"/>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a:t>Bulleted copy. </a:t>
            </a:r>
            <a:r>
              <a:rPr lang="en-US" err="1"/>
              <a:t>Acumin</a:t>
            </a:r>
            <a:r>
              <a:rPr lang="en-US"/>
              <a:t> Pro Reg 18 pt. Keep it short with bite-size chunks of information.</a:t>
            </a:r>
          </a:p>
          <a:p>
            <a:pPr lvl="0"/>
            <a:endParaRPr lang="en-US"/>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1165132" y="6227000"/>
            <a:ext cx="487680" cy="365760"/>
          </a:xfrm>
        </p:spPr>
        <p:txBody>
          <a:bodyPr/>
          <a:lstStyle>
            <a:lvl1pPr>
              <a:defRPr>
                <a:solidFill>
                  <a:schemeClr val="bg1"/>
                </a:solidFill>
              </a:defRPr>
            </a:lvl1pPr>
          </a:lstStyle>
          <a:p>
            <a:fld id="{8A7A6979-0714-4377-B894-6BE4C2D6E202}" type="slidenum">
              <a:rPr lang="en-US" smtClean="0"/>
              <a:pPr/>
              <a:t>‹#›</a:t>
            </a:fld>
            <a:endParaRPr lang="en-US"/>
          </a:p>
        </p:txBody>
      </p:sp>
      <p:cxnSp>
        <p:nvCxnSpPr>
          <p:cNvPr id="19" name="Line 1">
            <a:extLst>
              <a:ext uri="{FF2B5EF4-FFF2-40B4-BE49-F238E27FC236}">
                <a16:creationId xmlns:a16="http://schemas.microsoft.com/office/drawing/2014/main" id="{8936B9D4-1725-3C46-A32F-C28623BAF26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4" name="Black Bar">
            <a:extLst>
              <a:ext uri="{FF2B5EF4-FFF2-40B4-BE49-F238E27FC236}">
                <a16:creationId xmlns:a16="http://schemas.microsoft.com/office/drawing/2014/main" id="{0AE71379-F4D3-D147-9F20-2FE1D74B2D32}"/>
              </a:ext>
            </a:extLst>
          </p:cNvPr>
          <p:cNvSpPr/>
          <p:nvPr userDrawn="1"/>
        </p:nvSpPr>
        <p:spPr>
          <a:xfrm>
            <a:off x="1752599" y="0"/>
            <a:ext cx="10439393"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Title">
            <a:extLst>
              <a:ext uri="{FF2B5EF4-FFF2-40B4-BE49-F238E27FC236}">
                <a16:creationId xmlns:a16="http://schemas.microsoft.com/office/drawing/2014/main" id="{D4CA7DB8-4B5A-E34E-9870-26F61BD3E47D}"/>
              </a:ext>
            </a:extLst>
          </p:cNvPr>
          <p:cNvSpPr>
            <a:spLocks noGrp="1"/>
          </p:cNvSpPr>
          <p:nvPr>
            <p:ph type="ctrTitle" hasCustomPrompt="1"/>
          </p:nvPr>
        </p:nvSpPr>
        <p:spPr bwMode="blackWhite">
          <a:xfrm>
            <a:off x="2107520" y="437030"/>
            <a:ext cx="7988978"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a:t>Title </a:t>
            </a:r>
            <a:r>
              <a:rPr lang="en-US" err="1"/>
              <a:t>Acumin</a:t>
            </a:r>
            <a:r>
              <a:rPr lang="en-US"/>
              <a:t> Pro Extra Cond Bold Italic 36 </a:t>
            </a:r>
            <a:r>
              <a:rPr lang="en-US" err="1"/>
              <a:t>pt</a:t>
            </a:r>
            <a:endParaRPr lang="en-US"/>
          </a:p>
        </p:txBody>
      </p:sp>
      <p:sp>
        <p:nvSpPr>
          <p:cNvPr id="26" name="Subhead">
            <a:extLst>
              <a:ext uri="{FF2B5EF4-FFF2-40B4-BE49-F238E27FC236}">
                <a16:creationId xmlns:a16="http://schemas.microsoft.com/office/drawing/2014/main" id="{1DF492DD-020D-4A41-BFE4-1758A1DC7221}"/>
              </a:ext>
            </a:extLst>
          </p:cNvPr>
          <p:cNvSpPr>
            <a:spLocks noGrp="1"/>
          </p:cNvSpPr>
          <p:nvPr>
            <p:ph type="subTitle" idx="1" hasCustomPrompt="1"/>
          </p:nvPr>
        </p:nvSpPr>
        <p:spPr>
          <a:xfrm>
            <a:off x="2107518" y="1345167"/>
            <a:ext cx="7988980"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Subhead </a:t>
            </a:r>
            <a:r>
              <a:rPr lang="en-US" err="1"/>
              <a:t>Acumin</a:t>
            </a:r>
            <a:r>
              <a:rPr lang="en-US"/>
              <a:t> Pro Semi Cond Bold 22 </a:t>
            </a:r>
            <a:r>
              <a:rPr lang="en-US" err="1"/>
              <a:t>pt</a:t>
            </a:r>
            <a:endParaRPr lang="en-US"/>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2665914" y="1917389"/>
            <a:ext cx="4081046"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a:t>Bulleted copy. </a:t>
            </a:r>
            <a:r>
              <a:rPr lang="en-US" err="1"/>
              <a:t>Acumin</a:t>
            </a:r>
            <a:r>
              <a:rPr lang="en-US"/>
              <a:t> Pro Reg 18 pt. Keep it short with bite-size chunks of information.</a:t>
            </a:r>
          </a:p>
          <a:p>
            <a:pPr lvl="0"/>
            <a:endParaRPr lang="en-US"/>
          </a:p>
          <a:p>
            <a:pPr lvl="0"/>
            <a:r>
              <a:rPr lang="en-US"/>
              <a:t>Bulleted copy. </a:t>
            </a:r>
            <a:r>
              <a:rPr lang="en-US" err="1"/>
              <a:t>Acumin</a:t>
            </a:r>
            <a:r>
              <a:rPr lang="en-US"/>
              <a:t> Pro Reg 18 pt. Keep it short with bite-size chunks of information.</a:t>
            </a:r>
          </a:p>
          <a:p>
            <a:pPr lvl="0"/>
            <a:endParaRPr lang="en-US"/>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a:t>Bulleted copy. </a:t>
            </a:r>
            <a:r>
              <a:rPr lang="en-US" err="1"/>
              <a:t>Acumin</a:t>
            </a:r>
            <a:r>
              <a:rPr lang="en-US"/>
              <a:t> Pro Reg 18 pt. Keep it short with bite-size chunks of information.</a:t>
            </a:r>
          </a:p>
          <a:p>
            <a:pPr lvl="0"/>
            <a:endParaRPr lang="en-US"/>
          </a:p>
          <a:p>
            <a:pPr lvl="0"/>
            <a:endParaRPr lang="en-US"/>
          </a:p>
        </p:txBody>
      </p:sp>
      <p:cxnSp>
        <p:nvCxnSpPr>
          <p:cNvPr id="23" name="Line 3">
            <a:extLst>
              <a:ext uri="{FF2B5EF4-FFF2-40B4-BE49-F238E27FC236}">
                <a16:creationId xmlns:a16="http://schemas.microsoft.com/office/drawing/2014/main" id="{3DD2E154-C016-6747-BDF9-C46FDA8D557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7093131" y="1920876"/>
            <a:ext cx="4561597"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a:t>Insert picture or chart here</a:t>
            </a:r>
          </a:p>
        </p:txBody>
      </p:sp>
      <p:sp>
        <p:nvSpPr>
          <p:cNvPr id="17" name="Slide Number">
            <a:extLst>
              <a:ext uri="{FF2B5EF4-FFF2-40B4-BE49-F238E27FC236}">
                <a16:creationId xmlns:a16="http://schemas.microsoft.com/office/drawing/2014/main" id="{90CEF399-1C96-2B44-8CD0-34997E7B715B}"/>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a:p>
        </p:txBody>
      </p:sp>
      <p:cxnSp>
        <p:nvCxnSpPr>
          <p:cNvPr id="21" name="Line 1">
            <a:extLst>
              <a:ext uri="{FF2B5EF4-FFF2-40B4-BE49-F238E27FC236}">
                <a16:creationId xmlns:a16="http://schemas.microsoft.com/office/drawing/2014/main" id="{CADA4B44-4E54-AC4F-B94D-753D8198844A}"/>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7344"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p>
        </p:txBody>
      </p:sp>
      <p:sp>
        <p:nvSpPr>
          <p:cNvPr id="3" name="Photo caption"/>
          <p:cNvSpPr>
            <a:spLocks noGrp="1"/>
          </p:cNvSpPr>
          <p:nvPr>
            <p:ph type="subTitle" idx="1" hasCustomPrompt="1"/>
          </p:nvPr>
        </p:nvSpPr>
        <p:spPr>
          <a:xfrm>
            <a:off x="7301170" y="219206"/>
            <a:ext cx="3574087" cy="1107996"/>
          </a:xfrm>
          <a:noFill/>
        </p:spPr>
        <p:txBody>
          <a:bodyPr wrap="square" lIns="0" tIns="0" rIns="0" bIns="0" anchor="t" anchorCtr="0">
            <a:spAutoFit/>
          </a:bodyPr>
          <a:lstStyle>
            <a:lvl1pPr marL="0" indent="0" algn="l">
              <a:buNone/>
              <a:defRPr sz="1800" b="1" i="0">
                <a:solidFill>
                  <a:schemeClr val="bg1"/>
                </a:solidFill>
                <a:latin typeface="Acumin Pro" panose="020B0504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Brief photo caption. Place in top left or right corner. </a:t>
            </a:r>
            <a:r>
              <a:rPr lang="en-US" err="1"/>
              <a:t>Acumin</a:t>
            </a:r>
            <a:r>
              <a:rPr lang="en-US"/>
              <a:t> Pro Bold 18 pt. Make text black or white for legibility.</a:t>
            </a:r>
          </a:p>
        </p:txBody>
      </p:sp>
      <p:pic>
        <p:nvPicPr>
          <p:cNvPr id="10" name="Purdue Logo" descr="Purdue Logo">
            <a:extLst>
              <a:ext uri="{FF2B5EF4-FFF2-40B4-BE49-F238E27FC236}">
                <a16:creationId xmlns:a16="http://schemas.microsoft.com/office/drawing/2014/main" id="{2650B9D5-9C27-CF45-A770-B91D32934D0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4" name="Slide Number">
            <a:extLst>
              <a:ext uri="{FF2B5EF4-FFF2-40B4-BE49-F238E27FC236}">
                <a16:creationId xmlns:a16="http://schemas.microsoft.com/office/drawing/2014/main" id="{ACC80B6D-3922-3742-99F9-101C945C2B33}"/>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a:p>
        </p:txBody>
      </p:sp>
      <p:cxnSp>
        <p:nvCxnSpPr>
          <p:cNvPr id="16" name="Line 1">
            <a:extLst>
              <a:ext uri="{FF2B5EF4-FFF2-40B4-BE49-F238E27FC236}">
                <a16:creationId xmlns:a16="http://schemas.microsoft.com/office/drawing/2014/main" id="{C3371811-B9A9-444C-B8E2-DFC8B92FFA90}"/>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E3D41B36-C946-AA44-BFF4-3F3A6A8607A2}"/>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Line 3">
            <a:extLst>
              <a:ext uri="{FF2B5EF4-FFF2-40B4-BE49-F238E27FC236}">
                <a16:creationId xmlns:a16="http://schemas.microsoft.com/office/drawing/2014/main" id="{A246739C-3DD5-DF4C-BFF4-0B3AF76695B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893545" y="1479629"/>
            <a:ext cx="6419331" cy="1210973"/>
          </a:xfrm>
          <a:prstGeom prst="rect">
            <a:avLst/>
          </a:prstGeom>
          <a:noFill/>
          <a:ln w="38100">
            <a:noFill/>
          </a:ln>
        </p:spPr>
        <p:txBody>
          <a:bodyPr wrap="square" lIns="0" tIns="0" rIns="0" bIns="0" anchor="t" anchorCtr="0">
            <a:spAutoFit/>
          </a:bodyPr>
          <a:lstStyle>
            <a:lvl1pPr algn="ctr">
              <a:defRPr sz="8600" b="1" i="0" cap="none" spc="300">
                <a:solidFill>
                  <a:schemeClr val="accent2"/>
                </a:solidFill>
                <a:latin typeface="United Sans Rg Lt" pitchFamily="50" charset="0"/>
              </a:defRPr>
            </a:lvl1pPr>
          </a:lstStyle>
          <a:p>
            <a:r>
              <a:rPr lang="en-US" spc="0">
                <a:latin typeface="United Sans Rg Md" pitchFamily="50" charset="0"/>
              </a:rPr>
              <a:t>123</a:t>
            </a:r>
            <a:endParaRPr lang="en-US"/>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ubhead"/>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a:t>Fact or highlight. </a:t>
            </a:r>
            <a:r>
              <a:rPr lang="en-US" err="1"/>
              <a:t>Acumin</a:t>
            </a:r>
            <a:r>
              <a:rPr lang="en-US"/>
              <a:t> Pro Medium 24 pt. Keep it short with bite-size chunks of information.</a:t>
            </a:r>
          </a:p>
        </p:txBody>
      </p:sp>
      <p:pic>
        <p:nvPicPr>
          <p:cNvPr id="14" name="Purdue Logo" descr="Purdue Logo">
            <a:extLst>
              <a:ext uri="{FF2B5EF4-FFF2-40B4-BE49-F238E27FC236}">
                <a16:creationId xmlns:a16="http://schemas.microsoft.com/office/drawing/2014/main" id="{65255706-E2B0-E84F-A9B6-28F836971DDF}"/>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6" name="Date">
            <a:extLst>
              <a:ext uri="{FF2B5EF4-FFF2-40B4-BE49-F238E27FC236}">
                <a16:creationId xmlns:a16="http://schemas.microsoft.com/office/drawing/2014/main" id="{D5F83FDC-674A-8F42-A488-884B2867DCC3}"/>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8/16/23</a:t>
            </a:fld>
            <a:endParaRPr lang="en-US"/>
          </a:p>
        </p:txBody>
      </p:sp>
      <p:sp>
        <p:nvSpPr>
          <p:cNvPr id="17" name="Slide Number">
            <a:extLst>
              <a:ext uri="{FF2B5EF4-FFF2-40B4-BE49-F238E27FC236}">
                <a16:creationId xmlns:a16="http://schemas.microsoft.com/office/drawing/2014/main" id="{DF9C56DA-C412-B14C-8168-05E55A21B5E5}"/>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a:p>
        </p:txBody>
      </p:sp>
      <p:cxnSp>
        <p:nvCxnSpPr>
          <p:cNvPr id="21" name="Line 1">
            <a:extLst>
              <a:ext uri="{FF2B5EF4-FFF2-40B4-BE49-F238E27FC236}">
                <a16:creationId xmlns:a16="http://schemas.microsoft.com/office/drawing/2014/main" id="{DE31DD2C-32F5-F345-872B-C1CCC72846E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Line 2">
            <a:extLst>
              <a:ext uri="{FF2B5EF4-FFF2-40B4-BE49-F238E27FC236}">
                <a16:creationId xmlns:a16="http://schemas.microsoft.com/office/drawing/2014/main" id="{18A2134F-0116-6740-AD2E-82D54002455E}"/>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Line 3">
            <a:extLst>
              <a:ext uri="{FF2B5EF4-FFF2-40B4-BE49-F238E27FC236}">
                <a16:creationId xmlns:a16="http://schemas.microsoft.com/office/drawing/2014/main" id="{7E7A5392-EE7B-7141-B159-172DDE0D682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guide id="9" orient="horz" pos="8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483034" y="1521334"/>
            <a:ext cx="6347458" cy="854080"/>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2483032" y="2548210"/>
            <a:ext cx="6347460"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accent4"/>
                </a:solidFill>
                <a:latin typeface="Acumin Pro" panose="020B0504020202020204" pitchFamily="34" charset="77"/>
              </a:defRPr>
            </a:lvl1pPr>
          </a:lstStyle>
          <a:p>
            <a:pPr lvl="0"/>
            <a:r>
              <a:rPr lang="en-US"/>
              <a:t>Conclusion, call to action or contact information. </a:t>
            </a:r>
            <a:r>
              <a:rPr lang="en-US" err="1"/>
              <a:t>Acumin</a:t>
            </a:r>
            <a:r>
              <a:rPr lang="en-US"/>
              <a:t> Pro Reg 18 pt. Keep it short with bite-size chunks of information.</a:t>
            </a:r>
          </a:p>
        </p:txBody>
      </p:sp>
      <p:pic>
        <p:nvPicPr>
          <p:cNvPr id="11" name="Purdue Logo" descr="Purdue Logo">
            <a:extLst>
              <a:ext uri="{FF2B5EF4-FFF2-40B4-BE49-F238E27FC236}">
                <a16:creationId xmlns:a16="http://schemas.microsoft.com/office/drawing/2014/main" id="{7D26CD60-C525-9E44-AAFC-774D39C533C6}"/>
              </a:ext>
            </a:extLst>
          </p:cNvPr>
          <p:cNvPicPr>
            <a:picLocks noChangeAspect="1"/>
          </p:cNvPicPr>
          <p:nvPr userDrawn="1"/>
        </p:nvPicPr>
        <p:blipFill>
          <a:blip r:embed="rId2"/>
          <a:stretch>
            <a:fillRect/>
          </a:stretch>
        </p:blipFill>
        <p:spPr>
          <a:xfrm>
            <a:off x="1555978" y="5987945"/>
            <a:ext cx="2459736" cy="440287"/>
          </a:xfrm>
          <a:prstGeom prst="rect">
            <a:avLst/>
          </a:prstGeom>
        </p:spPr>
      </p:pic>
      <p:sp>
        <p:nvSpPr>
          <p:cNvPr id="12" name="Date">
            <a:extLst>
              <a:ext uri="{FF2B5EF4-FFF2-40B4-BE49-F238E27FC236}">
                <a16:creationId xmlns:a16="http://schemas.microsoft.com/office/drawing/2014/main" id="{E7D56F3A-D0B6-8A49-81C9-B6A0051C7E7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8/16/23</a:t>
            </a:fld>
            <a:endParaRPr lang="en-US"/>
          </a:p>
        </p:txBody>
      </p:sp>
      <p:sp>
        <p:nvSpPr>
          <p:cNvPr id="14" name="Slide Number">
            <a:extLst>
              <a:ext uri="{FF2B5EF4-FFF2-40B4-BE49-F238E27FC236}">
                <a16:creationId xmlns:a16="http://schemas.microsoft.com/office/drawing/2014/main" id="{DED03763-61BB-3343-B3CC-0623CC8EAA03}"/>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a:p>
        </p:txBody>
      </p:sp>
      <p:cxnSp>
        <p:nvCxnSpPr>
          <p:cNvPr id="17" name="Line 1">
            <a:extLst>
              <a:ext uri="{FF2B5EF4-FFF2-40B4-BE49-F238E27FC236}">
                <a16:creationId xmlns:a16="http://schemas.microsoft.com/office/drawing/2014/main" id="{9B9CC658-FCDB-754D-83A8-E72E62847F53}"/>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52700362-C315-8A41-8A37-D1C4D5A0E238}"/>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14A431DC-9C67-D94C-982A-8D0C2E3D10D8}"/>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5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744769" y="6227670"/>
            <a:ext cx="1161231" cy="323968"/>
          </a:xfrm>
          <a:prstGeom prst="rect">
            <a:avLst/>
          </a:prstGeom>
        </p:spPr>
        <p:txBody>
          <a:bodyPr vert="horz" lIns="91440" tIns="45720" rIns="91440" bIns="45720" rtlCol="0" anchor="ctr"/>
          <a:lstStyle>
            <a:lvl1pPr algn="r">
              <a:defRPr sz="1000" b="0" i="0">
                <a:solidFill>
                  <a:schemeClr val="tx1">
                    <a:alpha val="70000"/>
                  </a:schemeClr>
                </a:solidFill>
                <a:latin typeface="Acumin Pro" panose="020B0504020202020204" pitchFamily="34" charset="77"/>
              </a:defRPr>
            </a:lvl1pPr>
          </a:lstStyle>
          <a:p>
            <a:fld id="{E0C8DACD-4E35-4E4C-AC75-C3DE50F04E7E}" type="datetime1">
              <a:rPr lang="en-US" smtClean="0"/>
              <a:pPr/>
              <a:t>8/16/23</a:t>
            </a:fld>
            <a:endParaRPr lang="en-US"/>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096500" y="6200875"/>
            <a:ext cx="48768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Acumin Pro Semibold" panose="020B0504020202020204" pitchFamily="34" charset="77"/>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pos="6240" userDrawn="1">
          <p15:clr>
            <a:srgbClr val="F26B43"/>
          </p15:clr>
        </p15:guide>
        <p15:guide id="5" pos="63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4EA7F14-B9DE-164B-9F38-47D5668D2586}"/>
              </a:ext>
            </a:extLst>
          </p:cNvPr>
          <p:cNvSpPr>
            <a:spLocks noGrp="1"/>
          </p:cNvSpPr>
          <p:nvPr>
            <p:ph type="ctrTitle"/>
          </p:nvPr>
        </p:nvSpPr>
        <p:spPr>
          <a:xfrm>
            <a:off x="2141790" y="1840297"/>
            <a:ext cx="8217317" cy="939488"/>
          </a:xfrm>
        </p:spPr>
        <p:txBody>
          <a:bodyPr/>
          <a:lstStyle/>
          <a:p>
            <a:r>
              <a:rPr lang="en-US" sz="6600" dirty="0" err="1">
                <a:latin typeface="Acumin Pro ExtraCondensed"/>
              </a:rPr>
              <a:t>rACI</a:t>
            </a:r>
            <a:r>
              <a:rPr lang="en-US" sz="6600" dirty="0">
                <a:latin typeface="Acumin Pro ExtraCondensed"/>
              </a:rPr>
              <a:t> Matrix	</a:t>
            </a:r>
          </a:p>
        </p:txBody>
      </p:sp>
      <p:sp>
        <p:nvSpPr>
          <p:cNvPr id="5" name="Slide Number">
            <a:extLst>
              <a:ext uri="{FF2B5EF4-FFF2-40B4-BE49-F238E27FC236}">
                <a16:creationId xmlns:a16="http://schemas.microsoft.com/office/drawing/2014/main" id="{FFCAA48C-2045-8749-8754-B722B9DB8A5C}"/>
              </a:ext>
            </a:extLst>
          </p:cNvPr>
          <p:cNvSpPr>
            <a:spLocks noGrp="1"/>
          </p:cNvSpPr>
          <p:nvPr>
            <p:ph type="sldNum" sz="quarter" idx="12"/>
          </p:nvPr>
        </p:nvSpPr>
        <p:spPr/>
        <p:txBody>
          <a:bodyPr/>
          <a:lstStyle/>
          <a:p>
            <a:fld id="{8A7A6979-0714-4377-B894-6BE4C2D6E202}" type="slidenum">
              <a:rPr lang="en-US" smtClean="0"/>
              <a:pPr/>
              <a:t>1</a:t>
            </a:fld>
            <a:endParaRPr lang="en-US"/>
          </a:p>
        </p:txBody>
      </p:sp>
      <p:sp>
        <p:nvSpPr>
          <p:cNvPr id="6" name="Subtitle 5">
            <a:extLst>
              <a:ext uri="{FF2B5EF4-FFF2-40B4-BE49-F238E27FC236}">
                <a16:creationId xmlns:a16="http://schemas.microsoft.com/office/drawing/2014/main" id="{3B9C9C21-A248-9A24-E91A-4866368099CD}"/>
              </a:ext>
            </a:extLst>
          </p:cNvPr>
          <p:cNvSpPr>
            <a:spLocks noGrp="1"/>
          </p:cNvSpPr>
          <p:nvPr>
            <p:ph type="subTitle" idx="1"/>
          </p:nvPr>
        </p:nvSpPr>
        <p:spPr>
          <a:xfrm>
            <a:off x="2141790" y="3693881"/>
            <a:ext cx="6801603" cy="1272143"/>
          </a:xfrm>
        </p:spPr>
        <p:txBody>
          <a:bodyPr/>
          <a:lstStyle/>
          <a:p>
            <a:r>
              <a:rPr lang="en-US" dirty="0"/>
              <a:t>What is a RACI Matrix? </a:t>
            </a:r>
          </a:p>
          <a:p>
            <a:r>
              <a:rPr lang="en-US" dirty="0"/>
              <a:t>Benefits of a RACI Matrix?</a:t>
            </a:r>
          </a:p>
          <a:p>
            <a:r>
              <a:rPr lang="en-US" dirty="0"/>
              <a:t>Should you implement a RACI Matrix for your project?</a:t>
            </a:r>
          </a:p>
        </p:txBody>
      </p:sp>
    </p:spTree>
    <p:extLst>
      <p:ext uri="{BB962C8B-B14F-4D97-AF65-F5344CB8AC3E}">
        <p14:creationId xmlns:p14="http://schemas.microsoft.com/office/powerpoint/2010/main" val="1163952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8AB06A-6B63-9A84-6282-A333F77AFEA1}"/>
              </a:ext>
            </a:extLst>
          </p:cNvPr>
          <p:cNvSpPr>
            <a:spLocks noGrp="1"/>
          </p:cNvSpPr>
          <p:nvPr>
            <p:ph type="ctrTitle"/>
          </p:nvPr>
        </p:nvSpPr>
        <p:spPr>
          <a:xfrm>
            <a:off x="2101510" y="370921"/>
            <a:ext cx="7988980" cy="626325"/>
          </a:xfrm>
        </p:spPr>
        <p:txBody>
          <a:bodyPr/>
          <a:lstStyle/>
          <a:p>
            <a:r>
              <a:rPr lang="en-US" sz="4400"/>
              <a:t>What is it?</a:t>
            </a:r>
          </a:p>
        </p:txBody>
      </p:sp>
      <p:sp>
        <p:nvSpPr>
          <p:cNvPr id="8" name="Text Placeholder 7">
            <a:extLst>
              <a:ext uri="{FF2B5EF4-FFF2-40B4-BE49-F238E27FC236}">
                <a16:creationId xmlns:a16="http://schemas.microsoft.com/office/drawing/2014/main" id="{7F04D1FD-8ED5-3852-A64C-81F9064A7CFF}"/>
              </a:ext>
            </a:extLst>
          </p:cNvPr>
          <p:cNvSpPr>
            <a:spLocks noGrp="1"/>
          </p:cNvSpPr>
          <p:nvPr>
            <p:ph type="body" sz="quarter" idx="14"/>
          </p:nvPr>
        </p:nvSpPr>
        <p:spPr>
          <a:xfrm>
            <a:off x="1749713" y="1233305"/>
            <a:ext cx="9761667" cy="4940611"/>
          </a:xfrm>
        </p:spPr>
        <p:txBody>
          <a:bodyPr>
            <a:normAutofit fontScale="92500" lnSpcReduction="20000"/>
          </a:bodyPr>
          <a:lstStyle/>
          <a:p>
            <a:pPr marL="0" indent="0">
              <a:buNone/>
            </a:pPr>
            <a:r>
              <a:rPr lang="en-US" sz="2400" dirty="0">
                <a:latin typeface="+mn-lt"/>
              </a:rPr>
              <a:t>The RACI matrix is used to clarify roles and responsibilities for each task, milestone and decision that takes place throughout a project. In practice, it’s a simple spreadsheet or table that lists all stakeholders on a project and their level involvement in each task, denoted with the letters R, A, C or I. </a:t>
            </a:r>
          </a:p>
          <a:p>
            <a:pPr marL="0" indent="0">
              <a:buNone/>
            </a:pPr>
            <a:endParaRPr lang="en-US" sz="1900" kern="100" dirty="0">
              <a:effectLst/>
              <a:latin typeface="+mn-lt"/>
              <a:ea typeface="Calibri" panose="020F0502020204030204" pitchFamily="34" charset="0"/>
              <a:cs typeface="Times New Roman" panose="02020603050405020304" pitchFamily="18" charset="0"/>
            </a:endParaRPr>
          </a:p>
          <a:p>
            <a:pPr marL="0" indent="0">
              <a:buNone/>
            </a:pPr>
            <a:r>
              <a:rPr lang="en-US" sz="1900" kern="100" dirty="0">
                <a:effectLst/>
                <a:latin typeface="+mn-lt"/>
                <a:ea typeface="Calibri" panose="020F0502020204030204" pitchFamily="34" charset="0"/>
                <a:cs typeface="Times New Roman" panose="02020603050405020304" pitchFamily="18" charset="0"/>
              </a:rPr>
              <a:t>Responsible: </a:t>
            </a:r>
            <a:r>
              <a:rPr lang="en-US" sz="1900" dirty="0">
                <a:latin typeface="+mn-lt"/>
              </a:rPr>
              <a:t>The person or group responsible for completing a specific task or deliverable. They are responsible for doing the work.</a:t>
            </a:r>
          </a:p>
          <a:p>
            <a:pPr marL="0" indent="0">
              <a:buNone/>
            </a:pPr>
            <a:endParaRPr lang="en-US" sz="1900" kern="100" dirty="0">
              <a:effectLst/>
              <a:latin typeface="+mn-lt"/>
              <a:ea typeface="Calibri" panose="020F0502020204030204" pitchFamily="34" charset="0"/>
              <a:cs typeface="Times New Roman" panose="02020603050405020304" pitchFamily="18" charset="0"/>
            </a:endParaRPr>
          </a:p>
          <a:p>
            <a:pPr marL="0" indent="0">
              <a:buNone/>
            </a:pPr>
            <a:r>
              <a:rPr lang="en-US" sz="1900" kern="100" dirty="0">
                <a:latin typeface="+mn-lt"/>
                <a:ea typeface="Calibri" panose="020F0502020204030204" pitchFamily="34" charset="0"/>
                <a:cs typeface="Times New Roman" panose="02020603050405020304" pitchFamily="18" charset="0"/>
              </a:rPr>
              <a:t>Accountable: </a:t>
            </a:r>
            <a:r>
              <a:rPr lang="en-US" sz="1900" dirty="0">
                <a:latin typeface="+mn-lt"/>
              </a:rPr>
              <a:t>This role delegates, reviews, and ensure the project meets expectations and deadlines. This person responsible for the task’s success or failure. There should be only one "Accountable" person assigned to each task.</a:t>
            </a:r>
          </a:p>
          <a:p>
            <a:pPr marL="0" indent="0">
              <a:buNone/>
            </a:pPr>
            <a:endParaRPr lang="en-US" sz="1900" kern="100" dirty="0">
              <a:effectLst/>
              <a:latin typeface="+mn-lt"/>
              <a:ea typeface="Calibri" panose="020F0502020204030204" pitchFamily="34" charset="0"/>
              <a:cs typeface="Times New Roman" panose="02020603050405020304" pitchFamily="18" charset="0"/>
            </a:endParaRPr>
          </a:p>
          <a:p>
            <a:pPr marL="0" indent="0">
              <a:buNone/>
            </a:pPr>
            <a:r>
              <a:rPr lang="en-US" sz="1900" dirty="0">
                <a:latin typeface="+mn-lt"/>
              </a:rPr>
              <a:t>Consulted: Individuals or groups that need to be consulted for their expertise, input, or feedback during the task’s execution. These stakeholders are not directly responsible for the task but may offer valuable insights.</a:t>
            </a:r>
          </a:p>
          <a:p>
            <a:pPr marL="0" indent="0">
              <a:buNone/>
            </a:pPr>
            <a:endParaRPr lang="en-US" sz="1900" dirty="0">
              <a:latin typeface="+mn-lt"/>
            </a:endParaRPr>
          </a:p>
          <a:p>
            <a:pPr marL="0" indent="0">
              <a:buNone/>
            </a:pPr>
            <a:r>
              <a:rPr lang="en-US" sz="1900" dirty="0">
                <a:latin typeface="+mn-lt"/>
              </a:rPr>
              <a:t>Inform: Individuals or groups that need to be informed about the progress or results of the task but don’t need to be actively involved in its execution.</a:t>
            </a:r>
          </a:p>
          <a:p>
            <a:pPr marL="0" indent="0">
              <a:buNone/>
            </a:pPr>
            <a:endParaRPr lang="en-US" sz="2400" dirty="0">
              <a:latin typeface="+mn-lt"/>
            </a:endParaRPr>
          </a:p>
          <a:p>
            <a:pPr marL="0" indent="0">
              <a:buNone/>
            </a:pPr>
            <a:endParaRPr lang="en-US" sz="1800" kern="0" dirty="0">
              <a:solidFill>
                <a:srgbClr val="4D5156"/>
              </a:solidFill>
              <a:latin typeface="+mn-lt"/>
              <a:ea typeface="Calibri" panose="020F0502020204030204" pitchFamily="34" charset="0"/>
              <a:cs typeface="Times New Roman" panose="02020603050405020304" pitchFamily="18" charset="0"/>
            </a:endParaRPr>
          </a:p>
          <a:p>
            <a:pPr marL="0" indent="0" algn="r">
              <a:buNone/>
            </a:pPr>
            <a:r>
              <a:rPr lang="en-US" sz="1400" kern="0" dirty="0">
                <a:solidFill>
                  <a:srgbClr val="4D5156"/>
                </a:solidFill>
                <a:latin typeface="+mn-lt"/>
                <a:ea typeface="Calibri" panose="020F0502020204030204" pitchFamily="34" charset="0"/>
                <a:cs typeface="Times New Roman" panose="02020603050405020304" pitchFamily="18" charset="0"/>
              </a:rPr>
              <a:t>*Source: Forbes, https://</a:t>
            </a:r>
            <a:r>
              <a:rPr lang="en-US" sz="1400" kern="0" dirty="0" err="1">
                <a:solidFill>
                  <a:srgbClr val="4D5156"/>
                </a:solidFill>
                <a:latin typeface="+mn-lt"/>
                <a:ea typeface="Calibri" panose="020F0502020204030204" pitchFamily="34" charset="0"/>
                <a:cs typeface="Times New Roman" panose="02020603050405020304" pitchFamily="18" charset="0"/>
              </a:rPr>
              <a:t>www.forbes.com</a:t>
            </a:r>
            <a:r>
              <a:rPr lang="en-US" sz="1400" kern="0" dirty="0">
                <a:solidFill>
                  <a:srgbClr val="4D5156"/>
                </a:solidFill>
                <a:latin typeface="+mn-lt"/>
                <a:ea typeface="Calibri" panose="020F0502020204030204" pitchFamily="34" charset="0"/>
                <a:cs typeface="Times New Roman" panose="02020603050405020304" pitchFamily="18" charset="0"/>
              </a:rPr>
              <a:t>/advisor/business/</a:t>
            </a:r>
            <a:r>
              <a:rPr lang="en-US" sz="1400" kern="0" dirty="0" err="1">
                <a:solidFill>
                  <a:srgbClr val="4D5156"/>
                </a:solidFill>
                <a:latin typeface="+mn-lt"/>
                <a:ea typeface="Calibri" panose="020F0502020204030204" pitchFamily="34" charset="0"/>
                <a:cs typeface="Times New Roman" panose="02020603050405020304" pitchFamily="18" charset="0"/>
              </a:rPr>
              <a:t>raci</a:t>
            </a:r>
            <a:r>
              <a:rPr lang="en-US" sz="1400" kern="0" dirty="0">
                <a:solidFill>
                  <a:srgbClr val="4D5156"/>
                </a:solidFill>
                <a:latin typeface="+mn-lt"/>
                <a:ea typeface="Calibri" panose="020F0502020204030204" pitchFamily="34" charset="0"/>
                <a:cs typeface="Times New Roman" panose="02020603050405020304" pitchFamily="18" charset="0"/>
              </a:rPr>
              <a:t>-chart/</a:t>
            </a:r>
          </a:p>
          <a:p>
            <a:endParaRPr lang="en-US" sz="1400" dirty="0"/>
          </a:p>
        </p:txBody>
      </p:sp>
      <p:sp>
        <p:nvSpPr>
          <p:cNvPr id="5" name="Slide Number Placeholder 4">
            <a:extLst>
              <a:ext uri="{FF2B5EF4-FFF2-40B4-BE49-F238E27FC236}">
                <a16:creationId xmlns:a16="http://schemas.microsoft.com/office/drawing/2014/main" id="{079CDBEF-9D1D-DDB1-C4C8-A9817DA62F9A}"/>
              </a:ext>
            </a:extLst>
          </p:cNvPr>
          <p:cNvSpPr>
            <a:spLocks noGrp="1"/>
          </p:cNvSpPr>
          <p:nvPr>
            <p:ph type="sldNum" sz="quarter" idx="12"/>
          </p:nvPr>
        </p:nvSpPr>
        <p:spPr/>
        <p:txBody>
          <a:bodyPr/>
          <a:lstStyle/>
          <a:p>
            <a:fld id="{8A7A6979-0714-4377-B894-6BE4C2D6E202}" type="slidenum">
              <a:rPr lang="en-US" smtClean="0"/>
              <a:pPr/>
              <a:t>2</a:t>
            </a:fld>
            <a:endParaRPr lang="en-US"/>
          </a:p>
        </p:txBody>
      </p:sp>
      <p:sp>
        <p:nvSpPr>
          <p:cNvPr id="4" name="Date Placeholder 3">
            <a:extLst>
              <a:ext uri="{FF2B5EF4-FFF2-40B4-BE49-F238E27FC236}">
                <a16:creationId xmlns:a16="http://schemas.microsoft.com/office/drawing/2014/main" id="{4CDE6F09-9B10-5238-7123-0B118E57F72B}"/>
              </a:ext>
            </a:extLst>
          </p:cNvPr>
          <p:cNvSpPr>
            <a:spLocks noGrp="1"/>
          </p:cNvSpPr>
          <p:nvPr>
            <p:ph type="dt" sz="half" idx="4294967295"/>
          </p:nvPr>
        </p:nvSpPr>
        <p:spPr>
          <a:xfrm>
            <a:off x="11169650" y="6221413"/>
            <a:ext cx="1022350" cy="323850"/>
          </a:xfrm>
        </p:spPr>
        <p:txBody>
          <a:bodyPr/>
          <a:lstStyle/>
          <a:p>
            <a:fld id="{D47A9A36-4EB0-BF46-AE48-7CDA251B954B}" type="datetime1">
              <a:rPr lang="en-US" smtClean="0"/>
              <a:pPr/>
              <a:t>8/16/23</a:t>
            </a:fld>
            <a:endParaRPr lang="en-US"/>
          </a:p>
        </p:txBody>
      </p:sp>
    </p:spTree>
    <p:extLst>
      <p:ext uri="{BB962C8B-B14F-4D97-AF65-F5344CB8AC3E}">
        <p14:creationId xmlns:p14="http://schemas.microsoft.com/office/powerpoint/2010/main" val="33161329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C867C-8555-2FFE-EAB7-A269ECF2C85E}"/>
              </a:ext>
            </a:extLst>
          </p:cNvPr>
          <p:cNvSpPr>
            <a:spLocks noGrp="1"/>
          </p:cNvSpPr>
          <p:nvPr>
            <p:ph type="ctrTitle"/>
          </p:nvPr>
        </p:nvSpPr>
        <p:spPr>
          <a:xfrm>
            <a:off x="2107519" y="265240"/>
            <a:ext cx="9260135" cy="569387"/>
          </a:xfrm>
        </p:spPr>
        <p:txBody>
          <a:bodyPr/>
          <a:lstStyle/>
          <a:p>
            <a:r>
              <a:rPr lang="en-US" sz="4000" dirty="0"/>
              <a:t>Benefits of a RACI Matrix?</a:t>
            </a:r>
          </a:p>
        </p:txBody>
      </p:sp>
      <p:sp>
        <p:nvSpPr>
          <p:cNvPr id="5" name="Slide Number Placeholder 4">
            <a:extLst>
              <a:ext uri="{FF2B5EF4-FFF2-40B4-BE49-F238E27FC236}">
                <a16:creationId xmlns:a16="http://schemas.microsoft.com/office/drawing/2014/main" id="{70A948FF-C19E-A562-79C2-ED4C59FC80CD}"/>
              </a:ext>
            </a:extLst>
          </p:cNvPr>
          <p:cNvSpPr>
            <a:spLocks noGrp="1"/>
          </p:cNvSpPr>
          <p:nvPr>
            <p:ph type="sldNum" sz="quarter" idx="12"/>
          </p:nvPr>
        </p:nvSpPr>
        <p:spPr/>
        <p:txBody>
          <a:bodyPr/>
          <a:lstStyle/>
          <a:p>
            <a:fld id="{8A7A6979-0714-4377-B894-6BE4C2D6E202}" type="slidenum">
              <a:rPr lang="en-US" smtClean="0"/>
              <a:pPr/>
              <a:t>3</a:t>
            </a:fld>
            <a:endParaRPr lang="en-US"/>
          </a:p>
        </p:txBody>
      </p:sp>
      <p:sp>
        <p:nvSpPr>
          <p:cNvPr id="4" name="TextBox 3">
            <a:extLst>
              <a:ext uri="{FF2B5EF4-FFF2-40B4-BE49-F238E27FC236}">
                <a16:creationId xmlns:a16="http://schemas.microsoft.com/office/drawing/2014/main" id="{9FBA6AF1-9FF4-67AF-0FA3-5A6524FEF4C1}"/>
              </a:ext>
            </a:extLst>
          </p:cNvPr>
          <p:cNvSpPr txBox="1"/>
          <p:nvPr/>
        </p:nvSpPr>
        <p:spPr>
          <a:xfrm>
            <a:off x="1876508" y="1538694"/>
            <a:ext cx="7221772" cy="2031325"/>
          </a:xfrm>
          <a:prstGeom prst="rect">
            <a:avLst/>
          </a:prstGeom>
          <a:noFill/>
        </p:spPr>
        <p:txBody>
          <a:bodyPr wrap="square">
            <a:spAutoFit/>
          </a:bodyPr>
          <a:lstStyle/>
          <a:p>
            <a:pPr>
              <a:buFont typeface="Arial" panose="020B0604020202020204" pitchFamily="34" charset="0"/>
              <a:buChar char="•"/>
            </a:pPr>
            <a:r>
              <a:rPr lang="en-US" dirty="0"/>
              <a:t>Clarifies Roles &amp; Responsibilities</a:t>
            </a:r>
          </a:p>
          <a:p>
            <a:pPr>
              <a:buFont typeface="Arial" panose="020B0604020202020204" pitchFamily="34" charset="0"/>
              <a:buChar char="•"/>
            </a:pPr>
            <a:endParaRPr lang="en-US" dirty="0"/>
          </a:p>
          <a:p>
            <a:pPr>
              <a:buFont typeface="Arial" panose="020B0604020202020204" pitchFamily="34" charset="0"/>
              <a:buChar char="•"/>
            </a:pPr>
            <a:r>
              <a:rPr lang="en-US" dirty="0"/>
              <a:t>Promotes Accountability</a:t>
            </a:r>
          </a:p>
          <a:p>
            <a:pPr>
              <a:buFont typeface="Arial" panose="020B0604020202020204" pitchFamily="34" charset="0"/>
              <a:buChar char="•"/>
            </a:pPr>
            <a:endParaRPr lang="en-US" dirty="0"/>
          </a:p>
          <a:p>
            <a:pPr>
              <a:buFont typeface="Arial" panose="020B0604020202020204" pitchFamily="34" charset="0"/>
              <a:buChar char="•"/>
            </a:pPr>
            <a:r>
              <a:rPr lang="en-US" dirty="0"/>
              <a:t>Facilitates Decision-Making</a:t>
            </a:r>
          </a:p>
          <a:p>
            <a:pPr>
              <a:buFont typeface="Arial" panose="020B0604020202020204" pitchFamily="34" charset="0"/>
              <a:buChar char="•"/>
            </a:pPr>
            <a:endParaRPr lang="en-US" dirty="0"/>
          </a:p>
          <a:p>
            <a:pPr>
              <a:buFont typeface="Arial" panose="020B0604020202020204" pitchFamily="34" charset="0"/>
              <a:buChar char="•"/>
            </a:pPr>
            <a:r>
              <a:rPr lang="en-US" dirty="0"/>
              <a:t>Reduces Conflict and Confusion</a:t>
            </a:r>
          </a:p>
        </p:txBody>
      </p:sp>
      <p:pic>
        <p:nvPicPr>
          <p:cNvPr id="1025" name="Picture 1">
            <a:extLst>
              <a:ext uri="{FF2B5EF4-FFF2-40B4-BE49-F238E27FC236}">
                <a16:creationId xmlns:a16="http://schemas.microsoft.com/office/drawing/2014/main" id="{E83DAAAE-2DA3-9D12-DB96-A303742B58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1005" y="1945442"/>
            <a:ext cx="5962484" cy="37421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88528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C867C-8555-2FFE-EAB7-A269ECF2C85E}"/>
              </a:ext>
            </a:extLst>
          </p:cNvPr>
          <p:cNvSpPr>
            <a:spLocks noGrp="1"/>
          </p:cNvSpPr>
          <p:nvPr>
            <p:ph type="ctrTitle"/>
          </p:nvPr>
        </p:nvSpPr>
        <p:spPr>
          <a:xfrm>
            <a:off x="2107519" y="265240"/>
            <a:ext cx="9260135" cy="569387"/>
          </a:xfrm>
        </p:spPr>
        <p:txBody>
          <a:bodyPr/>
          <a:lstStyle/>
          <a:p>
            <a:r>
              <a:rPr lang="en-US" sz="4000" dirty="0"/>
              <a:t>The Data Mine RACI Example</a:t>
            </a:r>
          </a:p>
        </p:txBody>
      </p:sp>
      <p:sp>
        <p:nvSpPr>
          <p:cNvPr id="5" name="Slide Number Placeholder 4">
            <a:extLst>
              <a:ext uri="{FF2B5EF4-FFF2-40B4-BE49-F238E27FC236}">
                <a16:creationId xmlns:a16="http://schemas.microsoft.com/office/drawing/2014/main" id="{70A948FF-C19E-A562-79C2-ED4C59FC80CD}"/>
              </a:ext>
            </a:extLst>
          </p:cNvPr>
          <p:cNvSpPr>
            <a:spLocks noGrp="1"/>
          </p:cNvSpPr>
          <p:nvPr>
            <p:ph type="sldNum" sz="quarter" idx="12"/>
          </p:nvPr>
        </p:nvSpPr>
        <p:spPr/>
        <p:txBody>
          <a:bodyPr/>
          <a:lstStyle/>
          <a:p>
            <a:fld id="{8A7A6979-0714-4377-B894-6BE4C2D6E202}" type="slidenum">
              <a:rPr lang="en-US" smtClean="0"/>
              <a:pPr/>
              <a:t>4</a:t>
            </a:fld>
            <a:endParaRPr lang="en-US"/>
          </a:p>
        </p:txBody>
      </p:sp>
      <p:pic>
        <p:nvPicPr>
          <p:cNvPr id="8" name="Picture 7" descr="A chart of different people's faces&#10;&#10;Description automatically generated">
            <a:extLst>
              <a:ext uri="{FF2B5EF4-FFF2-40B4-BE49-F238E27FC236}">
                <a16:creationId xmlns:a16="http://schemas.microsoft.com/office/drawing/2014/main" id="{3B8FAC30-9642-6683-CCAC-3F8248E95DDB}"/>
              </a:ext>
            </a:extLst>
          </p:cNvPr>
          <p:cNvPicPr>
            <a:picLocks noChangeAspect="1"/>
          </p:cNvPicPr>
          <p:nvPr/>
        </p:nvPicPr>
        <p:blipFill rotWithShape="1">
          <a:blip r:embed="rId3"/>
          <a:srcRect r="2678" b="2082"/>
          <a:stretch/>
        </p:blipFill>
        <p:spPr>
          <a:xfrm>
            <a:off x="1755317" y="960178"/>
            <a:ext cx="8581642" cy="5471600"/>
          </a:xfrm>
          <a:prstGeom prst="rect">
            <a:avLst/>
          </a:prstGeom>
        </p:spPr>
      </p:pic>
    </p:spTree>
    <p:extLst>
      <p:ext uri="{BB962C8B-B14F-4D97-AF65-F5344CB8AC3E}">
        <p14:creationId xmlns:p14="http://schemas.microsoft.com/office/powerpoint/2010/main" val="62886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FF455-2C14-373D-A9F5-C58A47E63A75}"/>
              </a:ext>
            </a:extLst>
          </p:cNvPr>
          <p:cNvSpPr>
            <a:spLocks noGrp="1"/>
          </p:cNvSpPr>
          <p:nvPr>
            <p:ph type="ctrTitle"/>
          </p:nvPr>
        </p:nvSpPr>
        <p:spPr>
          <a:xfrm>
            <a:off x="2107520" y="290368"/>
            <a:ext cx="7988980" cy="455509"/>
          </a:xfrm>
        </p:spPr>
        <p:txBody>
          <a:bodyPr/>
          <a:lstStyle/>
          <a:p>
            <a:r>
              <a:rPr lang="en-US" sz="3200" dirty="0"/>
              <a:t>Should you implement a RACI Matrix for your project?</a:t>
            </a:r>
          </a:p>
        </p:txBody>
      </p:sp>
      <p:sp>
        <p:nvSpPr>
          <p:cNvPr id="3" name="Subtitle 2">
            <a:extLst>
              <a:ext uri="{FF2B5EF4-FFF2-40B4-BE49-F238E27FC236}">
                <a16:creationId xmlns:a16="http://schemas.microsoft.com/office/drawing/2014/main" id="{CD0C3084-3FF4-4542-4BB8-003E20C5DD76}"/>
              </a:ext>
            </a:extLst>
          </p:cNvPr>
          <p:cNvSpPr>
            <a:spLocks noGrp="1"/>
          </p:cNvSpPr>
          <p:nvPr>
            <p:ph type="subTitle" idx="1"/>
          </p:nvPr>
        </p:nvSpPr>
        <p:spPr>
          <a:xfrm>
            <a:off x="2107518" y="1345167"/>
            <a:ext cx="7988982" cy="369332"/>
          </a:xfrm>
        </p:spPr>
        <p:txBody>
          <a:bodyPr/>
          <a:lstStyle/>
          <a:p>
            <a:r>
              <a:rPr lang="en-US" sz="2400" dirty="0"/>
              <a:t>Reflection and discussion…</a:t>
            </a:r>
            <a:endParaRPr lang="en-US" dirty="0"/>
          </a:p>
        </p:txBody>
      </p:sp>
      <p:sp>
        <p:nvSpPr>
          <p:cNvPr id="4" name="Text Placeholder 3">
            <a:extLst>
              <a:ext uri="{FF2B5EF4-FFF2-40B4-BE49-F238E27FC236}">
                <a16:creationId xmlns:a16="http://schemas.microsoft.com/office/drawing/2014/main" id="{CEAAAA6A-E00E-2A8F-0AAB-0AAC8C10E210}"/>
              </a:ext>
            </a:extLst>
          </p:cNvPr>
          <p:cNvSpPr>
            <a:spLocks noGrp="1"/>
          </p:cNvSpPr>
          <p:nvPr>
            <p:ph type="body" sz="quarter" idx="14"/>
          </p:nvPr>
        </p:nvSpPr>
        <p:spPr>
          <a:xfrm>
            <a:off x="1648690" y="1917389"/>
            <a:ext cx="9516441" cy="3411537"/>
          </a:xfrm>
        </p:spPr>
        <p:txBody>
          <a:bodyPr/>
          <a:lstStyle/>
          <a:p>
            <a:r>
              <a:rPr lang="en-US" sz="2400" dirty="0"/>
              <a:t>Would your team benefit from having a RACI Board? Why or why not?</a:t>
            </a:r>
          </a:p>
          <a:p>
            <a:endParaRPr lang="en-US" sz="2400" dirty="0"/>
          </a:p>
          <a:p>
            <a:pPr marL="0" indent="0">
              <a:buNone/>
            </a:pPr>
            <a:endParaRPr lang="en-US" sz="2400" dirty="0"/>
          </a:p>
          <a:p>
            <a:pPr marL="0" indent="0">
              <a:buNone/>
            </a:pPr>
            <a:endParaRPr lang="en-US" dirty="0"/>
          </a:p>
          <a:p>
            <a:endParaRPr lang="en-US" dirty="0"/>
          </a:p>
        </p:txBody>
      </p:sp>
      <p:sp>
        <p:nvSpPr>
          <p:cNvPr id="5" name="Slide Number Placeholder 4">
            <a:extLst>
              <a:ext uri="{FF2B5EF4-FFF2-40B4-BE49-F238E27FC236}">
                <a16:creationId xmlns:a16="http://schemas.microsoft.com/office/drawing/2014/main" id="{1C1CF46F-7D65-6848-22BF-D81D62F94C75}"/>
              </a:ext>
            </a:extLst>
          </p:cNvPr>
          <p:cNvSpPr>
            <a:spLocks noGrp="1"/>
          </p:cNvSpPr>
          <p:nvPr>
            <p:ph type="sldNum" sz="quarter" idx="12"/>
          </p:nvPr>
        </p:nvSpPr>
        <p:spPr/>
        <p:txBody>
          <a:bodyPr/>
          <a:lstStyle/>
          <a:p>
            <a:fld id="{8A7A6979-0714-4377-B894-6BE4C2D6E202}" type="slidenum">
              <a:rPr lang="en-US" smtClean="0"/>
              <a:pPr/>
              <a:t>5</a:t>
            </a:fld>
            <a:endParaRPr lang="en-US"/>
          </a:p>
        </p:txBody>
      </p:sp>
    </p:spTree>
    <p:extLst>
      <p:ext uri="{BB962C8B-B14F-4D97-AF65-F5344CB8AC3E}">
        <p14:creationId xmlns:p14="http://schemas.microsoft.com/office/powerpoint/2010/main" val="2245263373"/>
      </p:ext>
    </p:extLst>
  </p:cSld>
  <p:clrMapOvr>
    <a:masterClrMapping/>
  </p:clrMapOvr>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31B5829C-EB69-4E85-8A96-9C9AE3B8A29B}" vid="{744B8B3E-5C57-4A65-A799-9CC7541E0E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287</TotalTime>
  <Words>610</Words>
  <Application>Microsoft Macintosh PowerPoint</Application>
  <PresentationFormat>Widescreen</PresentationFormat>
  <Paragraphs>75</Paragraphs>
  <Slides>5</Slides>
  <Notes>4</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vt:i4>
      </vt:variant>
    </vt:vector>
  </HeadingPairs>
  <TitlesOfParts>
    <vt:vector size="18" baseType="lpstr">
      <vt:lpstr>Acumin Pro Semibold</vt:lpstr>
      <vt:lpstr>United Sans Rg Md</vt:lpstr>
      <vt:lpstr>Acumin Pro ExtraCondensed Smbd</vt:lpstr>
      <vt:lpstr>Wingdings</vt:lpstr>
      <vt:lpstr>Calibri</vt:lpstr>
      <vt:lpstr>Acumin Pro ExtraCondensed</vt:lpstr>
      <vt:lpstr>Acumin Pro</vt:lpstr>
      <vt:lpstr>United Sans Cd Md</vt:lpstr>
      <vt:lpstr>Acumin Pro SemiCondensed</vt:lpstr>
      <vt:lpstr>Arial</vt:lpstr>
      <vt:lpstr>Acumin Pro Medium</vt:lpstr>
      <vt:lpstr>United Sans Rg Lt</vt:lpstr>
      <vt:lpstr>Purdue2</vt:lpstr>
      <vt:lpstr>rACI Matrix </vt:lpstr>
      <vt:lpstr>What is it?</vt:lpstr>
      <vt:lpstr>Benefits of a RACI Matrix?</vt:lpstr>
      <vt:lpstr>The Data Mine RACI Example</vt:lpstr>
      <vt:lpstr>Should you implement a RACI Matrix for your project?</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Willis, J M.</dc:creator>
  <cp:lastModifiedBy>Chen, Cai Shun</cp:lastModifiedBy>
  <cp:revision>4</cp:revision>
  <dcterms:created xsi:type="dcterms:W3CDTF">2020-04-19T19:01:37Z</dcterms:created>
  <dcterms:modified xsi:type="dcterms:W3CDTF">2023-08-16T19:55:48Z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2022-12-14T12:50:16Z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25b401d6-df89-43ed-a1e5-06ce27152254</vt:lpwstr>
  </property>
  <property fmtid="{D5CDD505-2E9C-101B-9397-08002B2CF9AE}" pid="8" name="MSIP_Label_4044bd30-2ed7-4c9d-9d12-46200872a97b_ContentBits">
    <vt:lpwstr>0</vt:lpwstr>
  </property>
</Properties>
</file>

<file path=docProps/thumbnail.jpeg>
</file>